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2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1679-2338-4C3B-95C8-14387AC140F3}" type="datetimeFigureOut">
              <a:rPr lang="nl-NL" smtClean="0"/>
              <a:t>29-11-2020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FDA8-8936-47C0-A042-D9E08AE806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824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1679-2338-4C3B-95C8-14387AC140F3}" type="datetimeFigureOut">
              <a:rPr lang="nl-NL" smtClean="0"/>
              <a:t>29-11-2020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FDA8-8936-47C0-A042-D9E08AE806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2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1679-2338-4C3B-95C8-14387AC140F3}" type="datetimeFigureOut">
              <a:rPr lang="nl-NL" smtClean="0"/>
              <a:t>29-11-2020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FDA8-8936-47C0-A042-D9E08AE806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430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1679-2338-4C3B-95C8-14387AC140F3}" type="datetimeFigureOut">
              <a:rPr lang="nl-NL" smtClean="0"/>
              <a:t>29-11-2020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FDA8-8936-47C0-A042-D9E08AE806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837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1679-2338-4C3B-95C8-14387AC140F3}" type="datetimeFigureOut">
              <a:rPr lang="nl-NL" smtClean="0"/>
              <a:t>29-11-2020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FDA8-8936-47C0-A042-D9E08AE806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232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1679-2338-4C3B-95C8-14387AC140F3}" type="datetimeFigureOut">
              <a:rPr lang="nl-NL" smtClean="0"/>
              <a:t>29-11-2020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FDA8-8936-47C0-A042-D9E08AE806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474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1679-2338-4C3B-95C8-14387AC140F3}" type="datetimeFigureOut">
              <a:rPr lang="nl-NL" smtClean="0"/>
              <a:t>29-11-2020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FDA8-8936-47C0-A042-D9E08AE806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073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1679-2338-4C3B-95C8-14387AC140F3}" type="datetimeFigureOut">
              <a:rPr lang="nl-NL" smtClean="0"/>
              <a:t>29-11-2020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FDA8-8936-47C0-A042-D9E08AE806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711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1679-2338-4C3B-95C8-14387AC140F3}" type="datetimeFigureOut">
              <a:rPr lang="nl-NL" smtClean="0"/>
              <a:t>29-11-2020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FDA8-8936-47C0-A042-D9E08AE806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77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1679-2338-4C3B-95C8-14387AC140F3}" type="datetimeFigureOut">
              <a:rPr lang="nl-NL" smtClean="0"/>
              <a:t>29-11-2020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FDA8-8936-47C0-A042-D9E08AE806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338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1679-2338-4C3B-95C8-14387AC140F3}" type="datetimeFigureOut">
              <a:rPr lang="nl-NL" smtClean="0"/>
              <a:t>29-11-2020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FDA8-8936-47C0-A042-D9E08AE806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667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61679-2338-4C3B-95C8-14387AC140F3}" type="datetimeFigureOut">
              <a:rPr lang="nl-NL" smtClean="0"/>
              <a:t>29-11-2020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AFDA8-8936-47C0-A042-D9E08AE806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718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jGRisUzaMo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Les 4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Aluminium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966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blokschema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51306"/>
            <a:ext cx="10515600" cy="4849494"/>
          </a:xfrm>
        </p:spPr>
        <p:txBody>
          <a:bodyPr/>
          <a:lstStyle/>
          <a:p>
            <a:pPr marL="0" indent="0">
              <a:buNone/>
            </a:pPr>
            <a:r>
              <a:rPr lang="nl-NL" u="sng" dirty="0" smtClean="0"/>
              <a:t>Voorbeeld</a:t>
            </a:r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endParaRPr lang="nl-NL" u="sng" dirty="0" smtClean="0"/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r>
              <a:rPr lang="nl-NL" u="sng" dirty="0" smtClean="0"/>
              <a:t>Maak een blokschema voor aluminium:</a:t>
            </a:r>
          </a:p>
          <a:p>
            <a:r>
              <a:rPr lang="nl-NL" dirty="0" smtClean="0"/>
              <a:t>Het bauxiet wordt fijngemalen en behandelt met een vloeistof waarin de aluminiumoxide goed oplost. (Extraheren + indampen)</a:t>
            </a:r>
          </a:p>
          <a:p>
            <a:r>
              <a:rPr lang="nl-NL" dirty="0" smtClean="0"/>
              <a:t>Door middel van elektrolyse kan nu het aluminiumoxide omgezet worden in aluminium en zuurstof.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 descr="https://maken.wikiwijs.nl/generated/s1152x864_da2801a889e12c2ef82084a07e54e16fb1ca499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472" y="1429429"/>
            <a:ext cx="7998446" cy="213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080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9823" y="103868"/>
            <a:ext cx="10515600" cy="1325563"/>
          </a:xfrm>
        </p:spPr>
        <p:txBody>
          <a:bodyPr/>
          <a:lstStyle/>
          <a:p>
            <a:r>
              <a:rPr lang="nl-NL" dirty="0" smtClean="0"/>
              <a:t>Uitwerking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904" y="1149531"/>
            <a:ext cx="11970201" cy="495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64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Energie effecten bij chemische </a:t>
            </a:r>
            <a:r>
              <a:rPr lang="nl-NL" b="1" dirty="0" smtClean="0"/>
              <a:t>reacties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Energie </a:t>
            </a:r>
            <a:r>
              <a:rPr lang="nl-NL" dirty="0"/>
              <a:t>in verschillende vormen voorkomen: </a:t>
            </a:r>
            <a:r>
              <a:rPr lang="nl-NL" dirty="0" smtClean="0"/>
              <a:t>warmte (thermolyse), </a:t>
            </a:r>
            <a:r>
              <a:rPr lang="nl-NL" dirty="0"/>
              <a:t>elektrische </a:t>
            </a:r>
            <a:r>
              <a:rPr lang="nl-NL" dirty="0" smtClean="0"/>
              <a:t>energie (elektrolyse) , licht (</a:t>
            </a:r>
            <a:r>
              <a:rPr lang="nl-NL" dirty="0" err="1" smtClean="0"/>
              <a:t>fotolyse</a:t>
            </a:r>
            <a:r>
              <a:rPr lang="nl-NL" dirty="0" smtClean="0"/>
              <a:t>) </a:t>
            </a:r>
            <a:r>
              <a:rPr lang="nl-NL" dirty="0"/>
              <a:t>maar ook in beweging en geluid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smtClean="0"/>
              <a:t>Endotherm </a:t>
            </a:r>
            <a:r>
              <a:rPr lang="nl-NL" dirty="0" smtClean="0"/>
              <a:t>	= je moet energie in de reactie stoppen.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(Je stopt er energie “En”)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Bijv. </a:t>
            </a:r>
            <a:r>
              <a:rPr lang="nl-NL" dirty="0" smtClean="0"/>
              <a:t>thermolyse, elektrolyse en </a:t>
            </a:r>
            <a:r>
              <a:rPr lang="nl-NL" dirty="0" err="1" smtClean="0"/>
              <a:t>fotolyse</a:t>
            </a:r>
            <a:r>
              <a:rPr lang="nl-NL" dirty="0" smtClean="0"/>
              <a:t> reactie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Exotherm</a:t>
            </a:r>
            <a:r>
              <a:rPr lang="nl-NL" dirty="0" smtClean="0"/>
              <a:t>	= Er komt energie vrij.	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(Het is “ex”-energie van de stof)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bijv. verbranding van aardgas, </a:t>
            </a:r>
            <a:r>
              <a:rPr lang="nl-NL" dirty="0" smtClean="0"/>
              <a:t>je moet de reactie op gang brengen met 			een vlammetje. Als de reactie op gang is, is het vlammetje niet meer 			nodig. De reactie gaat dan gewoon door</a:t>
            </a:r>
          </a:p>
          <a:p>
            <a:pPr marL="0" indent="0">
              <a:buNone/>
            </a:pPr>
            <a:r>
              <a:rPr lang="nl-NL" dirty="0" smtClean="0"/>
              <a:t>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9449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 opgave 1 t/m 4 “</a:t>
            </a:r>
            <a:r>
              <a:rPr lang="nl-NL" smtClean="0"/>
              <a:t>Opgaven energie effecten</a:t>
            </a:r>
            <a:r>
              <a:rPr lang="nl-NL" dirty="0" smtClean="0"/>
              <a:t>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398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Herhaling vorige les </a:t>
            </a:r>
            <a:r>
              <a:rPr lang="nl-NL" dirty="0" smtClean="0"/>
              <a:t>– elektrolyse van water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DEMO: Het toestel van </a:t>
            </a:r>
            <a:r>
              <a:rPr lang="nl-NL" dirty="0" err="1" smtClean="0"/>
              <a:t>hofmann</a:t>
            </a:r>
            <a:r>
              <a:rPr lang="nl-NL" dirty="0" smtClean="0"/>
              <a:t> wordt aangezet.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Wat is de scheikundige naam voor water?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Welke stoffen ontstaan na ontleding?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Schrijf de reactievergelijking op voor de elektrolyse van water.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7576458" y="2747851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H</a:t>
            </a:r>
            <a:r>
              <a:rPr lang="nl-NL" sz="2800" baseline="-25000" dirty="0" smtClean="0"/>
              <a:t>2</a:t>
            </a:r>
            <a:r>
              <a:rPr lang="nl-NL" sz="2800" dirty="0" smtClean="0"/>
              <a:t>O</a:t>
            </a:r>
            <a:endParaRPr lang="nl-NL" sz="2800" dirty="0"/>
          </a:p>
        </p:txBody>
      </p:sp>
      <p:sp>
        <p:nvSpPr>
          <p:cNvPr id="6" name="Tekstvak 5"/>
          <p:cNvSpPr txBox="1"/>
          <p:nvPr/>
        </p:nvSpPr>
        <p:spPr>
          <a:xfrm>
            <a:off x="7107445" y="3389547"/>
            <a:ext cx="4246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H</a:t>
            </a:r>
            <a:r>
              <a:rPr lang="nl-NL" sz="2800" baseline="-25000" dirty="0"/>
              <a:t> </a:t>
            </a:r>
            <a:r>
              <a:rPr lang="nl-NL" sz="2800" dirty="0" smtClean="0"/>
              <a:t>=waterstof en O= zuurstof</a:t>
            </a:r>
            <a:endParaRPr lang="nl-NL" sz="2800" dirty="0"/>
          </a:p>
        </p:txBody>
      </p:sp>
      <p:sp>
        <p:nvSpPr>
          <p:cNvPr id="7" name="Tekstvak 6"/>
          <p:cNvSpPr txBox="1"/>
          <p:nvPr/>
        </p:nvSpPr>
        <p:spPr>
          <a:xfrm>
            <a:off x="1280561" y="4502331"/>
            <a:ext cx="79500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H</a:t>
            </a:r>
            <a:r>
              <a:rPr lang="nl-NL" sz="2800" baseline="-25000" dirty="0" smtClean="0"/>
              <a:t>2</a:t>
            </a:r>
            <a:r>
              <a:rPr lang="nl-NL" sz="2800" dirty="0" smtClean="0"/>
              <a:t>O (vloeibaar) 	-&gt; H</a:t>
            </a:r>
            <a:r>
              <a:rPr lang="nl-NL" sz="2800" baseline="-25000" dirty="0" smtClean="0"/>
              <a:t>2</a:t>
            </a:r>
            <a:r>
              <a:rPr lang="nl-NL" sz="2800" dirty="0" smtClean="0"/>
              <a:t> (gas)	+ O</a:t>
            </a:r>
            <a:r>
              <a:rPr lang="nl-NL" sz="2800" baseline="-25000" dirty="0" smtClean="0"/>
              <a:t>2</a:t>
            </a:r>
            <a:r>
              <a:rPr lang="nl-NL" sz="2800" dirty="0" smtClean="0"/>
              <a:t> (gas)</a:t>
            </a:r>
          </a:p>
          <a:p>
            <a:endParaRPr lang="nl-NL" sz="2800" dirty="0"/>
          </a:p>
          <a:p>
            <a:r>
              <a:rPr lang="nl-NL" sz="2800" dirty="0" smtClean="0"/>
              <a:t>Water (vloeibaar)	-&gt; waterstof(gas) 	+ zuurstof (gas)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72312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elektrolyse - 4nix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223" y="169818"/>
            <a:ext cx="8623678" cy="641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 naar het toestel van </a:t>
            </a:r>
            <a:r>
              <a:rPr lang="nl-NL" dirty="0" err="1" smtClean="0"/>
              <a:t>hofmann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l-NL" dirty="0" smtClean="0"/>
              <a:t>Hoe </a:t>
            </a:r>
            <a:r>
              <a:rPr lang="nl-NL" dirty="0"/>
              <a:t>kun je waterstof aantonen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2. Hoe </a:t>
            </a:r>
            <a:r>
              <a:rPr lang="nl-NL" dirty="0"/>
              <a:t>kun je zuurstof </a:t>
            </a:r>
            <a:r>
              <a:rPr lang="nl-NL" dirty="0" smtClean="0"/>
              <a:t>aantonen?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3. Ontstond </a:t>
            </a:r>
            <a:r>
              <a:rPr lang="nl-NL" dirty="0"/>
              <a:t>er evenveel zuurstof als waterstof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528354" y="2481943"/>
            <a:ext cx="75105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Als je waterstof aansteekt dan hoor je een “blafje”</a:t>
            </a:r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528354" y="4123509"/>
            <a:ext cx="719389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Een gloeiende houtspaander gaat feller branden</a:t>
            </a:r>
          </a:p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528354" y="5603252"/>
            <a:ext cx="640636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Er ontstaat 2x zoveel waterstof als zuurstof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262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Fotolyse</a:t>
            </a:r>
            <a:r>
              <a:rPr lang="nl-NL" dirty="0" smtClean="0"/>
              <a:t> = ontleding met licht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10432" b="46573"/>
          <a:stretch/>
        </p:blipFill>
        <p:spPr>
          <a:xfrm>
            <a:off x="5763126" y="1765611"/>
            <a:ext cx="6028711" cy="3456094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2885"/>
          <a:stretch/>
        </p:blipFill>
        <p:spPr>
          <a:xfrm>
            <a:off x="5786694" y="1799375"/>
            <a:ext cx="5567106" cy="3497253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09074" y="1825625"/>
            <a:ext cx="53776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 smtClean="0"/>
              <a:t>Je plaatst een voorwerp op fotopapier. Fotopapier bestaat uit papier met een laagje zilverchloride.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 smtClean="0"/>
              <a:t>Het licht valt op een gedeelte van het fotopapier.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 smtClean="0"/>
              <a:t>Het zilverchloride ontleedt op de plaatsen waar licht komt.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 smtClean="0"/>
              <a:t>Zilver blijft achter, chloor verdampt.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 smtClean="0"/>
              <a:t>Je ziet een afdruk van het voorwerp op het papier</a:t>
            </a:r>
            <a:endParaRPr lang="nl-NL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6075946" y="5618747"/>
            <a:ext cx="5277853" cy="558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 smtClean="0"/>
              <a:t>Schrijf </a:t>
            </a:r>
            <a:r>
              <a:rPr lang="nl-NL" smtClean="0"/>
              <a:t>de reactievergelijking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458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Zilverchloride (vast)	-&gt; zilver (vast) + Chloor (gas)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152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Nieuw - aluminium</a:t>
            </a:r>
            <a:endParaRPr lang="nl-NL" dirty="0"/>
          </a:p>
        </p:txBody>
      </p:sp>
      <p:pic>
        <p:nvPicPr>
          <p:cNvPr id="4" name="5jGRisUzaM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97428" y="1565094"/>
            <a:ext cx="7946572" cy="446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66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Maak in jouw schrift een tekening van de groene stappen.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Aluminium </a:t>
            </a:r>
            <a:r>
              <a:rPr lang="nl-NL" dirty="0"/>
              <a:t>kun je niet als zuivere stof vinden.</a:t>
            </a:r>
          </a:p>
          <a:p>
            <a:r>
              <a:rPr lang="nl-NL" dirty="0" smtClean="0"/>
              <a:t>Aluminiumoxide </a:t>
            </a:r>
            <a:r>
              <a:rPr lang="nl-NL" dirty="0"/>
              <a:t>wordt gehaald uit de grondstof bauxiet. </a:t>
            </a:r>
            <a:endParaRPr lang="nl-NL" dirty="0" smtClean="0"/>
          </a:p>
          <a:p>
            <a:r>
              <a:rPr lang="nl-NL" dirty="0" smtClean="0">
                <a:solidFill>
                  <a:schemeClr val="accent6"/>
                </a:solidFill>
              </a:rPr>
              <a:t>Het </a:t>
            </a:r>
            <a:r>
              <a:rPr lang="nl-NL" dirty="0">
                <a:solidFill>
                  <a:schemeClr val="accent6"/>
                </a:solidFill>
              </a:rPr>
              <a:t>bauxiet wordt fijngemalen en behandelt met een vloeistof waarin de aluminiumoxide goed oplost</a:t>
            </a:r>
            <a:r>
              <a:rPr lang="nl-NL" dirty="0" smtClean="0">
                <a:solidFill>
                  <a:schemeClr val="accent6"/>
                </a:solidFill>
              </a:rPr>
              <a:t>. (Extraheren + indampen)</a:t>
            </a:r>
            <a:endParaRPr lang="nl-NL" dirty="0">
              <a:solidFill>
                <a:schemeClr val="accent6"/>
              </a:solidFill>
            </a:endParaRPr>
          </a:p>
          <a:p>
            <a:r>
              <a:rPr lang="nl-NL" dirty="0" smtClean="0"/>
              <a:t>Dit </a:t>
            </a:r>
            <a:r>
              <a:rPr lang="nl-NL" dirty="0"/>
              <a:t>vaste aluminiumoxide wordt gesmolten. </a:t>
            </a:r>
            <a:endParaRPr lang="nl-NL" dirty="0" smtClean="0"/>
          </a:p>
          <a:p>
            <a:r>
              <a:rPr lang="nl-NL" dirty="0" smtClean="0">
                <a:solidFill>
                  <a:schemeClr val="accent6"/>
                </a:solidFill>
              </a:rPr>
              <a:t>Door </a:t>
            </a:r>
            <a:r>
              <a:rPr lang="nl-NL" dirty="0">
                <a:solidFill>
                  <a:schemeClr val="accent6"/>
                </a:solidFill>
              </a:rPr>
              <a:t>middel van elektrolyse kan nu het aluminiumoxide omgezet worden in aluminium en zuurstof.</a:t>
            </a:r>
          </a:p>
          <a:p>
            <a:r>
              <a:rPr lang="nl-NL" dirty="0" smtClean="0"/>
              <a:t>Vaak </a:t>
            </a:r>
            <a:r>
              <a:rPr lang="nl-NL" dirty="0"/>
              <a:t>staat een aluminiumfabriek naast een elektriciteitscentrale.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0099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chemeClr val="accent6"/>
                </a:solidFill>
              </a:rPr>
              <a:t>Door middel van elektrolyse kan nu het aluminiumoxide omgezet worden in aluminium en zuurstof.</a:t>
            </a:r>
          </a:p>
          <a:p>
            <a:pPr marL="0" indent="0">
              <a:buNone/>
            </a:pPr>
            <a:r>
              <a:rPr lang="nl-NL" dirty="0" smtClean="0"/>
              <a:t>Schrijf het reactieschema van het maken van aluminium op.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Teken in je schrift een blokschema van het maken van aluminium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293222" y="3291840"/>
            <a:ext cx="8856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			Elektrolyse</a:t>
            </a:r>
          </a:p>
          <a:p>
            <a:r>
              <a:rPr lang="nl-NL" dirty="0" smtClean="0"/>
              <a:t>Aluminiumoxide (vast) 	-&gt; 		aluminium(vast) + zuurstof (gas)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63815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483226F79D3442AED56F16394E78FF" ma:contentTypeVersion="13" ma:contentTypeDescription="Een nieuw document maken." ma:contentTypeScope="" ma:versionID="859c0359d483ef92a254cf786f5be8e2">
  <xsd:schema xmlns:xsd="http://www.w3.org/2001/XMLSchema" xmlns:xs="http://www.w3.org/2001/XMLSchema" xmlns:p="http://schemas.microsoft.com/office/2006/metadata/properties" xmlns:ns3="03c1073f-59ca-4b02-9a54-25651d767f09" xmlns:ns4="54cf5622-c7f8-4ecf-a16b-d0c1e0637fa1" targetNamespace="http://schemas.microsoft.com/office/2006/metadata/properties" ma:root="true" ma:fieldsID="80150e025c211fe0113ab57d3bd72b98" ns3:_="" ns4:_="">
    <xsd:import namespace="03c1073f-59ca-4b02-9a54-25651d767f09"/>
    <xsd:import namespace="54cf5622-c7f8-4ecf-a16b-d0c1e0637fa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1073f-59ca-4b02-9a54-25651d767f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f5622-c7f8-4ecf-a16b-d0c1e0637f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459041-39D5-461F-91F0-C0B5531FEC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c1073f-59ca-4b02-9a54-25651d767f09"/>
    <ds:schemaRef ds:uri="54cf5622-c7f8-4ecf-a16b-d0c1e0637f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5759EC-3360-4827-9638-84A0BE6566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28586B-E999-4B8E-A3DE-AA9238DDAD11}">
  <ds:schemaRefs>
    <ds:schemaRef ds:uri="http://schemas.microsoft.com/office/2006/documentManagement/types"/>
    <ds:schemaRef ds:uri="http://www.w3.org/XML/1998/namespace"/>
    <ds:schemaRef ds:uri="03c1073f-59ca-4b02-9a54-25651d767f09"/>
    <ds:schemaRef ds:uri="http://purl.org/dc/terms/"/>
    <ds:schemaRef ds:uri="54cf5622-c7f8-4ecf-a16b-d0c1e0637fa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532</Words>
  <Application>Microsoft Office PowerPoint</Application>
  <PresentationFormat>Breedbeeld</PresentationFormat>
  <Paragraphs>69</Paragraphs>
  <Slides>13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Les 4</vt:lpstr>
      <vt:lpstr>Herhaling vorige les – elektrolyse van water</vt:lpstr>
      <vt:lpstr>PowerPoint-presentatie</vt:lpstr>
      <vt:lpstr>Terug naar het toestel van hofmann</vt:lpstr>
      <vt:lpstr>Fotolyse = ontleding met licht</vt:lpstr>
      <vt:lpstr>antwoord</vt:lpstr>
      <vt:lpstr>Nieuw - aluminium</vt:lpstr>
      <vt:lpstr>Maak in jouw schrift een tekening van de groene stappen.</vt:lpstr>
      <vt:lpstr>PowerPoint-presentatie</vt:lpstr>
      <vt:lpstr>Opdracht blokschema</vt:lpstr>
      <vt:lpstr>Uitwerking</vt:lpstr>
      <vt:lpstr>Energie effecten bij chemische reacties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4</dc:title>
  <dc:creator>Kleijnen, JJC (Janny) de</dc:creator>
  <cp:lastModifiedBy>Kleijnen, JJC (Janny) de</cp:lastModifiedBy>
  <cp:revision>5</cp:revision>
  <dcterms:created xsi:type="dcterms:W3CDTF">2020-11-29T16:05:12Z</dcterms:created>
  <dcterms:modified xsi:type="dcterms:W3CDTF">2020-11-29T16:51:36Z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0x010100F0483226F79D3442AED56F16394E78FF</vt:lpwstr>
  </property>
</Properties>
</file>